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notesMasterIdLst>
    <p:notesMasterId r:id="rId15"/>
  </p:notesMasterIdLst>
  <p:handoutMasterIdLst>
    <p:handoutMasterId r:id="rId16"/>
  </p:handoutMasterIdLst>
  <p:sldIdLst>
    <p:sldId id="1552" r:id="rId3"/>
    <p:sldId id="1711" r:id="rId4"/>
    <p:sldId id="1717" r:id="rId5"/>
    <p:sldId id="1709" r:id="rId6"/>
    <p:sldId id="1719" r:id="rId7"/>
    <p:sldId id="1718" r:id="rId8"/>
    <p:sldId id="1714" r:id="rId9"/>
    <p:sldId id="1713" r:id="rId10"/>
    <p:sldId id="1504" r:id="rId11"/>
    <p:sldId id="1715" r:id="rId12"/>
    <p:sldId id="1716" r:id="rId13"/>
    <p:sldId id="750" r:id="rId1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FF33"/>
    <a:srgbClr val="EC821C"/>
    <a:srgbClr val="762123"/>
    <a:srgbClr val="156734"/>
    <a:srgbClr val="156635"/>
    <a:srgbClr val="156834"/>
    <a:srgbClr val="1C1C1C"/>
    <a:srgbClr val="292929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356" autoAdjust="0"/>
    <p:restoredTop sz="93357" autoAdjust="0"/>
  </p:normalViewPr>
  <p:slideViewPr>
    <p:cSldViewPr>
      <p:cViewPr>
        <p:scale>
          <a:sx n="80" d="100"/>
          <a:sy n="80" d="100"/>
        </p:scale>
        <p:origin x="-1002" y="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4/1/2016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4/1/2016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5" y="5935204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3335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712123"/>
              </a:buClr>
              <a:defRPr sz="2800"/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pictures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20574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7" name="Picture 16" descr="AR_Global_partner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733550" y="5534025"/>
            <a:ext cx="5676900" cy="561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69E3E-A74F-41F4-BE17-4D96E08C1860}" type="datetimeFigureOut">
              <a:rPr lang="en-US"/>
              <a:pPr>
                <a:defRPr/>
              </a:pPr>
              <a:t>4/1/2016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609600" cy="396240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894ED-C651-4565-854D-71701B061F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798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BC48B0-B69F-448F-8E61-44F23F255E6A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60960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F5637B5C-D2BB-43E3-8854-702F806268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215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6507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4002"/>
            <a:ext cx="9144000" cy="13494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5" r:id="rId3"/>
    <p:sldLayoutId id="2147483667" r:id="rId4"/>
    <p:sldLayoutId id="2147483668" r:id="rId5"/>
    <p:sldLayoutId id="2147483666" r:id="rId6"/>
    <p:sldLayoutId id="2147483673" r:id="rId7"/>
    <p:sldLayoutId id="2147483677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426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44532" y="1143000"/>
            <a:ext cx="8915400" cy="18288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solidFill>
                  <a:srgbClr val="0000FF"/>
                </a:solidFill>
              </a:rPr>
              <a:t>Africa </a:t>
            </a:r>
            <a:r>
              <a:rPr lang="en-US" sz="2800" b="1" dirty="0" smtClean="0">
                <a:solidFill>
                  <a:srgbClr val="0000FF"/>
                </a:solidFill>
              </a:rPr>
              <a:t>RISING West Africa - Phase 2 Proposal Update </a:t>
            </a:r>
            <a:endParaRPr lang="en-US" sz="2800" b="1" dirty="0">
              <a:solidFill>
                <a:srgbClr val="0000FF"/>
              </a:solidFill>
            </a:endParaRPr>
          </a:p>
        </p:txBody>
      </p:sp>
      <p:pic>
        <p:nvPicPr>
          <p:cNvPr id="7" name="Picture 6" descr="C:\Users\Deen\Downloads\16964670105_ffaace4abb_o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9144000" cy="5257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290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28600" y="1143000"/>
            <a:ext cx="8839200" cy="762000"/>
          </a:xfrm>
        </p:spPr>
        <p:txBody>
          <a:bodyPr/>
          <a:lstStyle/>
          <a:p>
            <a:r>
              <a:rPr lang="en-US" sz="3200" dirty="0" smtClean="0"/>
              <a:t>Theme 3: Markets, institutions and gender</a:t>
            </a:r>
            <a:endParaRPr lang="en-US" sz="3200" dirty="0"/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11875" y="1752600"/>
            <a:ext cx="9144000" cy="4267200"/>
          </a:xfrm>
          <a:prstGeom prst="bracketPair">
            <a:avLst>
              <a:gd name="adj" fmla="val 17949"/>
            </a:avLst>
          </a:prstGeom>
          <a:noFill/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FF"/>
                </a:solidFill>
              </a:rPr>
              <a:t>Objective 3.1: </a:t>
            </a:r>
          </a:p>
          <a:p>
            <a:pPr marL="1143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FF"/>
                </a:solidFill>
              </a:rPr>
              <a:t>Enhance institutional options to improve access to input and output markets and sustainable intensification technologies/practices</a:t>
            </a:r>
          </a:p>
          <a:p>
            <a:pPr marL="114300" fontAlgn="base">
              <a:spcBef>
                <a:spcPct val="0"/>
              </a:spcBef>
              <a:spcAft>
                <a:spcPct val="0"/>
              </a:spcAft>
            </a:pPr>
            <a:endParaRPr lang="en-US" sz="3200" dirty="0"/>
          </a:p>
          <a:p>
            <a:pPr marL="1143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FF"/>
                </a:solidFill>
              </a:rPr>
              <a:t>Objective 3.2:</a:t>
            </a:r>
          </a:p>
          <a:p>
            <a:pPr marL="1143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FF"/>
                </a:solidFill>
              </a:rPr>
              <a:t>Empower vulnerable groups (women and youth) for equitable access to and control of production assets (land, labor, credit, etc.)</a:t>
            </a:r>
            <a:endParaRPr lang="en-US" sz="3200" dirty="0"/>
          </a:p>
          <a:p>
            <a:pPr marL="114300" fontAlgn="base">
              <a:spcBef>
                <a:spcPct val="0"/>
              </a:spcBef>
              <a:spcAft>
                <a:spcPct val="0"/>
              </a:spcAft>
            </a:pPr>
            <a:endParaRPr lang="en-US" sz="3200" dirty="0" smtClean="0"/>
          </a:p>
          <a:p>
            <a:pPr marL="914400" lvl="1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1000" dirty="0" smtClean="0"/>
          </a:p>
          <a:p>
            <a:pPr marL="4572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0711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28600" y="1143000"/>
            <a:ext cx="8839200" cy="762000"/>
          </a:xfrm>
        </p:spPr>
        <p:txBody>
          <a:bodyPr/>
          <a:lstStyle/>
          <a:p>
            <a:r>
              <a:rPr lang="en-US" sz="3200" dirty="0" smtClean="0"/>
              <a:t>Theme 4: Scaling of technologies and networking</a:t>
            </a:r>
            <a:endParaRPr lang="en-US" sz="3200" dirty="0"/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11875" y="1752600"/>
            <a:ext cx="9144000" cy="4267200"/>
          </a:xfrm>
          <a:prstGeom prst="bracketPair">
            <a:avLst>
              <a:gd name="adj" fmla="val 17949"/>
            </a:avLst>
          </a:prstGeom>
          <a:noFill/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FF"/>
                </a:solidFill>
              </a:rPr>
              <a:t>Objective 4.1: </a:t>
            </a:r>
          </a:p>
          <a:p>
            <a:pPr marL="1143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FF"/>
                </a:solidFill>
              </a:rPr>
              <a:t>Engage with different stakeholders/actors to achieve impact at scale of project outputs.</a:t>
            </a:r>
            <a:endParaRPr lang="en-US" sz="3200" dirty="0"/>
          </a:p>
          <a:p>
            <a:pPr marL="114300" fontAlgn="base">
              <a:spcBef>
                <a:spcPct val="0"/>
              </a:spcBef>
              <a:spcAft>
                <a:spcPct val="0"/>
              </a:spcAft>
            </a:pPr>
            <a:endParaRPr lang="en-US" sz="3200" dirty="0" smtClean="0"/>
          </a:p>
          <a:p>
            <a:pPr marL="914400" lvl="1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1000" dirty="0" smtClean="0"/>
          </a:p>
          <a:p>
            <a:pPr marL="4572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3398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654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6855424"/>
              </p:ext>
            </p:extLst>
          </p:nvPr>
        </p:nvGraphicFramePr>
        <p:xfrm>
          <a:off x="685800" y="2133600"/>
          <a:ext cx="7924800" cy="43304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98253"/>
                <a:gridCol w="2326547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Name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</a:rPr>
                        <a:t>Institute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19939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Irmgard </a:t>
                      </a: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Hoeschle-Zeledon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</a:rPr>
                        <a:t>IITA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Asamoah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Larbi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</a:rPr>
                        <a:t>IITA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Bekele </a:t>
                      </a: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Hundie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Kotu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</a:rPr>
                        <a:t>IITA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Jonathan </a:t>
                      </a: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  <a:effectLst/>
                        </a:rPr>
                        <a:t>Odhong</a:t>
                      </a:r>
                      <a:endParaRPr lang="en-US" sz="20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Abuelgasim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Elzein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IITA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IITA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Zemadim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Birhanu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</a:rPr>
                        <a:t>ICRISAT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Augustine </a:t>
                      </a: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Ayantunde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</a:rPr>
                        <a:t>ILRI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Fred </a:t>
                      </a: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Kizito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</a:rPr>
                        <a:t>CIAT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Joachim </a:t>
                      </a: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Binam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</a:rPr>
                        <a:t>ICRAF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Mahama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Saaka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</a:rPr>
                        <a:t>UDS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Saaka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Buah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SARI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Roland </a:t>
                      </a: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Kanlisi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Heifer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sp>
        <p:nvSpPr>
          <p:cNvPr id="3" name="Text Placeholder 1"/>
          <p:cNvSpPr txBox="1">
            <a:spLocks/>
          </p:cNvSpPr>
          <p:nvPr/>
        </p:nvSpPr>
        <p:spPr>
          <a:xfrm>
            <a:off x="228600" y="914400"/>
            <a:ext cx="8534400" cy="762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 smtClean="0"/>
              <a:t>Phase 2 proposal : Write-workshop</a:t>
            </a:r>
          </a:p>
          <a:p>
            <a:pPr algn="ctr"/>
            <a:r>
              <a:rPr lang="en-US" sz="2800" dirty="0" smtClean="0"/>
              <a:t> (16-18 Feb., Accra)</a:t>
            </a:r>
          </a:p>
          <a:p>
            <a:pPr algn="ctr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8274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28600" y="914400"/>
            <a:ext cx="8534400" cy="762000"/>
          </a:xfrm>
        </p:spPr>
        <p:txBody>
          <a:bodyPr/>
          <a:lstStyle/>
          <a:p>
            <a:r>
              <a:rPr lang="en-US" sz="3200" dirty="0" smtClean="0"/>
              <a:t>Write-shop discussions</a:t>
            </a:r>
            <a:endParaRPr lang="en-US" sz="3200" dirty="0"/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0" y="1066800"/>
            <a:ext cx="8610600" cy="5410200"/>
          </a:xfrm>
          <a:prstGeom prst="bracketPair">
            <a:avLst>
              <a:gd name="adj" fmla="val 17949"/>
            </a:avLst>
          </a:prstGeom>
          <a:noFill/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286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400" b="1" dirty="0" smtClean="0">
                <a:solidFill>
                  <a:srgbClr val="0000FF"/>
                </a:solidFill>
              </a:rPr>
              <a:t>Background</a:t>
            </a:r>
          </a:p>
          <a:p>
            <a:pPr marL="914400" lvl="1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C</a:t>
            </a:r>
            <a:r>
              <a:rPr lang="en-US" sz="2400" dirty="0" smtClean="0"/>
              <a:t>haracteristics of the region</a:t>
            </a:r>
          </a:p>
          <a:p>
            <a:pPr marL="914400" lvl="1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Challenges and opportunities</a:t>
            </a:r>
            <a:endParaRPr lang="en-US" sz="2400" dirty="0" smtClean="0"/>
          </a:p>
          <a:p>
            <a:pPr marL="6286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400" b="1" dirty="0" smtClean="0">
                <a:solidFill>
                  <a:srgbClr val="0000FF"/>
                </a:solidFill>
              </a:rPr>
              <a:t>Phase 1 achievements and loose end</a:t>
            </a:r>
          </a:p>
          <a:p>
            <a:pPr marL="1085850" lvl="1" indent="-5143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Unfinished business</a:t>
            </a:r>
          </a:p>
          <a:p>
            <a:pPr marL="1085850" lvl="1" indent="-5143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Lessons from Phase 1  to be considered in Phase 2</a:t>
            </a:r>
            <a:endParaRPr lang="en-US" sz="2400" dirty="0" smtClean="0"/>
          </a:p>
          <a:p>
            <a:pPr marL="6286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400" b="1" dirty="0" smtClean="0">
                <a:solidFill>
                  <a:srgbClr val="0000FF"/>
                </a:solidFill>
              </a:rPr>
              <a:t>Phase 2 proposal</a:t>
            </a:r>
          </a:p>
          <a:p>
            <a:pPr marL="1085850" lvl="1" indent="-5143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What is new..?</a:t>
            </a:r>
          </a:p>
          <a:p>
            <a:pPr marL="1085850" lvl="1" indent="-5143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Key components and themes</a:t>
            </a:r>
          </a:p>
          <a:p>
            <a:pPr marL="1085850" lvl="1" indent="-5143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Research questions</a:t>
            </a:r>
            <a:endParaRPr lang="en-US" sz="2400" dirty="0" smtClean="0"/>
          </a:p>
          <a:p>
            <a:pPr marL="1085850" lvl="1" indent="-5143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Objectives, expected outputs, a</a:t>
            </a:r>
            <a:r>
              <a:rPr lang="en-US" sz="2400" dirty="0" smtClean="0"/>
              <a:t>ctivities</a:t>
            </a:r>
          </a:p>
          <a:p>
            <a:pPr marL="6286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400" b="1" dirty="0" smtClean="0">
                <a:solidFill>
                  <a:srgbClr val="0000FF"/>
                </a:solidFill>
              </a:rPr>
              <a:t>Partners</a:t>
            </a:r>
            <a:r>
              <a:rPr lang="en-US" sz="2400" dirty="0" smtClean="0"/>
              <a:t> - r</a:t>
            </a:r>
            <a:r>
              <a:rPr lang="en-US" sz="2400" dirty="0" smtClean="0"/>
              <a:t>esearch and development </a:t>
            </a:r>
          </a:p>
          <a:p>
            <a:pPr marL="6286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400" b="1" dirty="0" smtClean="0">
                <a:solidFill>
                  <a:srgbClr val="0000FF"/>
                </a:solidFill>
              </a:rPr>
              <a:t>Cross-cutting</a:t>
            </a:r>
            <a:r>
              <a:rPr lang="en-US" sz="2400" dirty="0" smtClean="0"/>
              <a:t>– M&amp;E, Communication and capacity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29646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67000" y="533400"/>
            <a:ext cx="36576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Africa RISING Phase 2</a:t>
            </a:r>
            <a:endParaRPr lang="en-US" dirty="0"/>
          </a:p>
        </p:txBody>
      </p:sp>
      <p:cxnSp>
        <p:nvCxnSpPr>
          <p:cNvPr id="6" name="Straight Connector 5"/>
          <p:cNvCxnSpPr>
            <a:stCxn id="4" idx="2"/>
          </p:cNvCxnSpPr>
          <p:nvPr/>
        </p:nvCxnSpPr>
        <p:spPr>
          <a:xfrm>
            <a:off x="4495800" y="990600"/>
            <a:ext cx="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667000" y="1524000"/>
            <a:ext cx="182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495800" y="1524000"/>
            <a:ext cx="182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667000" y="15240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324600" y="15240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143000" y="1981200"/>
            <a:ext cx="3048000" cy="381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RESEARCH COMPONENT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800600" y="1981200"/>
            <a:ext cx="3086100" cy="381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DEVELOPMENT COMPONENT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990600" y="2959902"/>
            <a:ext cx="32004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Theme 1: </a:t>
            </a:r>
            <a:r>
              <a:rPr lang="en-US" dirty="0" smtClean="0"/>
              <a:t>Nutrition, food safety and value addition 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Theme 2: R</a:t>
            </a:r>
            <a:r>
              <a:rPr lang="en-US" dirty="0" smtClean="0"/>
              <a:t>esilient </a:t>
            </a:r>
            <a:r>
              <a:rPr lang="en-US" dirty="0" smtClean="0"/>
              <a:t>crop-livestock production </a:t>
            </a:r>
            <a:r>
              <a:rPr lang="en-US" dirty="0" smtClean="0"/>
              <a:t>systems 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Theme </a:t>
            </a:r>
            <a:r>
              <a:rPr lang="en-US" dirty="0"/>
              <a:t>3: </a:t>
            </a:r>
            <a:r>
              <a:rPr lang="en-US" dirty="0" smtClean="0"/>
              <a:t>Better </a:t>
            </a:r>
            <a:r>
              <a:rPr lang="en-US" dirty="0" smtClean="0"/>
              <a:t>institutions </a:t>
            </a:r>
            <a:r>
              <a:rPr lang="en-US" dirty="0" smtClean="0"/>
              <a:t>for improved access to markets and informed decisions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 smtClean="0">
              <a:solidFill>
                <a:srgbClr val="FFC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Theme 4: </a:t>
            </a:r>
            <a:r>
              <a:rPr lang="en-US" dirty="0" smtClean="0"/>
              <a:t>Scaling </a:t>
            </a:r>
            <a:r>
              <a:rPr lang="en-US" dirty="0" smtClean="0"/>
              <a:t>of technologies and networking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373832" y="311527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Theme 1</a:t>
            </a:r>
            <a:r>
              <a:rPr lang="en-US" dirty="0" smtClean="0"/>
              <a:t>: Out scaling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R4D platforms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Partnerships</a:t>
            </a:r>
            <a:endParaRPr lang="en-US" dirty="0"/>
          </a:p>
        </p:txBody>
      </p:sp>
      <p:cxnSp>
        <p:nvCxnSpPr>
          <p:cNvPr id="24" name="Straight Connector 23"/>
          <p:cNvCxnSpPr>
            <a:stCxn id="15" idx="2"/>
          </p:cNvCxnSpPr>
          <p:nvPr/>
        </p:nvCxnSpPr>
        <p:spPr>
          <a:xfrm>
            <a:off x="2667000" y="23622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533400" y="2819400"/>
            <a:ext cx="2133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33400" y="28194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33400" y="3124200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33400" y="3124200"/>
            <a:ext cx="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33400" y="3962400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33400" y="3962400"/>
            <a:ext cx="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33400" y="4800600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16" idx="2"/>
          </p:cNvCxnSpPr>
          <p:nvPr/>
        </p:nvCxnSpPr>
        <p:spPr>
          <a:xfrm>
            <a:off x="6343650" y="23622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4800600" y="2819400"/>
            <a:ext cx="1543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800600" y="28194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4800600" y="3276600"/>
            <a:ext cx="5732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39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28600" y="914400"/>
            <a:ext cx="8534400" cy="762000"/>
          </a:xfrm>
        </p:spPr>
        <p:txBody>
          <a:bodyPr/>
          <a:lstStyle/>
          <a:p>
            <a:r>
              <a:rPr lang="en-US" sz="3200" dirty="0" smtClean="0"/>
              <a:t>Write-shop follow-ups</a:t>
            </a:r>
            <a:endParaRPr lang="en-US" sz="3200" dirty="0"/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0" y="1600200"/>
            <a:ext cx="8915400" cy="5410200"/>
          </a:xfrm>
          <a:prstGeom prst="bracketPair">
            <a:avLst>
              <a:gd name="adj" fmla="val 17949"/>
            </a:avLst>
          </a:prstGeom>
          <a:noFill/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286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400" b="1" dirty="0" smtClean="0">
                <a:solidFill>
                  <a:srgbClr val="0000FF"/>
                </a:solidFill>
              </a:rPr>
              <a:t>Draft proposal is being developed</a:t>
            </a:r>
          </a:p>
          <a:p>
            <a:pPr marL="6286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US" sz="2400" b="1" dirty="0" smtClean="0">
              <a:solidFill>
                <a:srgbClr val="0000FF"/>
              </a:solidFill>
            </a:endParaRPr>
          </a:p>
          <a:p>
            <a:pPr marL="6286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400" b="1" dirty="0" smtClean="0">
                <a:solidFill>
                  <a:srgbClr val="0000FF"/>
                </a:solidFill>
              </a:rPr>
              <a:t>Your inputs and suggestions today – see hard copy </a:t>
            </a:r>
            <a:endParaRPr lang="en-US" sz="2400" b="1" dirty="0" smtClean="0">
              <a:solidFill>
                <a:srgbClr val="0000FF"/>
              </a:solidFill>
            </a:endParaRPr>
          </a:p>
          <a:p>
            <a:pPr marL="1085850" lvl="1" indent="-5143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Themes</a:t>
            </a:r>
          </a:p>
          <a:p>
            <a:pPr marL="1085850" lvl="1" indent="-5143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Research questions</a:t>
            </a:r>
          </a:p>
          <a:p>
            <a:pPr marL="1085850" lvl="1" indent="-5143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Activities</a:t>
            </a:r>
          </a:p>
          <a:p>
            <a:pPr marL="1085850" lvl="1" indent="-5143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Partners</a:t>
            </a:r>
            <a:endParaRPr lang="en-US" sz="2400" dirty="0" smtClean="0"/>
          </a:p>
          <a:p>
            <a:pPr marL="6286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US" sz="2400" b="1" dirty="0" smtClean="0">
              <a:solidFill>
                <a:srgbClr val="0000FF"/>
              </a:solidFill>
            </a:endParaRPr>
          </a:p>
          <a:p>
            <a:pPr marL="6286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400" b="1" dirty="0" smtClean="0">
                <a:solidFill>
                  <a:srgbClr val="0000FF"/>
                </a:solidFill>
              </a:rPr>
              <a:t>Circulation of first draf</a:t>
            </a:r>
            <a:r>
              <a:rPr lang="en-US" sz="2400" b="1" dirty="0" smtClean="0">
                <a:solidFill>
                  <a:srgbClr val="0000FF"/>
                </a:solidFill>
              </a:rPr>
              <a:t>t proposal for comments – 15 April</a:t>
            </a:r>
            <a:endParaRPr lang="en-US" sz="2400" b="1" dirty="0" smtClean="0">
              <a:solidFill>
                <a:srgbClr val="0000FF"/>
              </a:solidFill>
            </a:endParaRPr>
          </a:p>
          <a:p>
            <a:pPr marL="6286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US" sz="2400" dirty="0" smtClean="0"/>
          </a:p>
          <a:p>
            <a:pPr marL="6286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400" b="1" dirty="0" smtClean="0">
                <a:solidFill>
                  <a:srgbClr val="0000FF"/>
                </a:solidFill>
              </a:rPr>
              <a:t>Submission of revised draft  to Project Manager – 27 April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1959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28600" y="1143000"/>
            <a:ext cx="8839200" cy="762000"/>
          </a:xfrm>
        </p:spPr>
        <p:txBody>
          <a:bodyPr/>
          <a:lstStyle/>
          <a:p>
            <a:r>
              <a:rPr lang="en-US" sz="3200" dirty="0" smtClean="0"/>
              <a:t>Theme 1: Nutrition, food safety and value addition</a:t>
            </a:r>
            <a:endParaRPr lang="en-US" sz="3200" dirty="0"/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28903" y="1905000"/>
            <a:ext cx="9144000" cy="4267200"/>
          </a:xfrm>
          <a:prstGeom prst="bracketPair">
            <a:avLst>
              <a:gd name="adj" fmla="val 17949"/>
            </a:avLst>
          </a:prstGeom>
          <a:noFill/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FF"/>
                </a:solidFill>
              </a:rPr>
              <a:t>Objective 1.2: </a:t>
            </a:r>
          </a:p>
          <a:p>
            <a:pPr marL="1143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FF"/>
                </a:solidFill>
              </a:rPr>
              <a:t>Reduce post-harvest losses and improve shelf live through better pre-harvest, harvest and post-harvest practices</a:t>
            </a:r>
          </a:p>
          <a:p>
            <a:pPr marL="114300" fontAlgn="base">
              <a:spcBef>
                <a:spcPct val="0"/>
              </a:spcBef>
              <a:spcAft>
                <a:spcPct val="0"/>
              </a:spcAft>
            </a:pPr>
            <a:endParaRPr lang="en-US" sz="3200" dirty="0"/>
          </a:p>
          <a:p>
            <a:pPr marL="1143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FF"/>
                </a:solidFill>
              </a:rPr>
              <a:t>Objective 1.3:</a:t>
            </a:r>
          </a:p>
          <a:p>
            <a:pPr marL="1143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FF"/>
                </a:solidFill>
              </a:rPr>
              <a:t>Improve the market value of agricultural produce through value addition thereby increasing household income and nutritional value</a:t>
            </a:r>
          </a:p>
          <a:p>
            <a:pPr marL="114300" fontAlgn="base">
              <a:spcBef>
                <a:spcPct val="0"/>
              </a:spcBef>
              <a:spcAft>
                <a:spcPct val="0"/>
              </a:spcAft>
            </a:pPr>
            <a:endParaRPr lang="en-US" sz="3200" dirty="0"/>
          </a:p>
          <a:p>
            <a:pPr marL="114300" fontAlgn="base">
              <a:spcBef>
                <a:spcPct val="0"/>
              </a:spcBef>
              <a:spcAft>
                <a:spcPct val="0"/>
              </a:spcAft>
            </a:pPr>
            <a:endParaRPr lang="en-US" sz="3200" dirty="0" smtClean="0"/>
          </a:p>
          <a:p>
            <a:pPr marL="914400" lvl="1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1000" dirty="0" smtClean="0"/>
          </a:p>
          <a:p>
            <a:pPr marL="4572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0269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28600" y="1143000"/>
            <a:ext cx="8839200" cy="762000"/>
          </a:xfrm>
        </p:spPr>
        <p:txBody>
          <a:bodyPr/>
          <a:lstStyle/>
          <a:p>
            <a:r>
              <a:rPr lang="en-US" sz="3200" dirty="0" smtClean="0"/>
              <a:t>Theme 1: Nutrition, food safety and value addition</a:t>
            </a:r>
            <a:endParaRPr lang="en-US" sz="3200" dirty="0"/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28903" y="1905000"/>
            <a:ext cx="9144000" cy="4267200"/>
          </a:xfrm>
          <a:prstGeom prst="bracketPair">
            <a:avLst>
              <a:gd name="adj" fmla="val 17949"/>
            </a:avLst>
          </a:prstGeom>
          <a:noFill/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FF"/>
                </a:solidFill>
              </a:rPr>
              <a:t>Objective 1.1:</a:t>
            </a:r>
          </a:p>
          <a:p>
            <a:pPr marL="1143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FF"/>
                </a:solidFill>
              </a:rPr>
              <a:t>Improve household food and nutrition security, through:</a:t>
            </a:r>
          </a:p>
          <a:p>
            <a:pPr marL="914400" lvl="1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dirty="0" smtClean="0"/>
              <a:t>Increased availability, access and consumption of diverse nutritious food</a:t>
            </a:r>
          </a:p>
          <a:p>
            <a:pPr marL="914400" lvl="1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dirty="0" smtClean="0"/>
              <a:t>Creating awareness and demand for nutritious and safe food</a:t>
            </a:r>
          </a:p>
          <a:p>
            <a:pPr marL="914400" lvl="1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dirty="0" smtClean="0"/>
              <a:t>Improving capacity in good nutrition practices </a:t>
            </a:r>
          </a:p>
          <a:p>
            <a:pPr marL="914400" lvl="1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dirty="0" smtClean="0"/>
              <a:t>Mitigation of mycotoxin contamination</a:t>
            </a:r>
            <a:endParaRPr lang="en-US" sz="3200" dirty="0" smtClean="0"/>
          </a:p>
          <a:p>
            <a:pPr marL="914400" lvl="1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1000" dirty="0" smtClean="0"/>
          </a:p>
          <a:p>
            <a:pPr marL="4572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2864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28600" y="1143000"/>
            <a:ext cx="8839200" cy="762000"/>
          </a:xfrm>
        </p:spPr>
        <p:txBody>
          <a:bodyPr/>
          <a:lstStyle/>
          <a:p>
            <a:r>
              <a:rPr lang="en-US" sz="3200" dirty="0" smtClean="0"/>
              <a:t>Theme 1: Nutrition, food safety and value addition</a:t>
            </a:r>
            <a:endParaRPr lang="en-US" sz="3200" dirty="0"/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28903" y="1905000"/>
            <a:ext cx="9144000" cy="4267200"/>
          </a:xfrm>
          <a:prstGeom prst="bracketPair">
            <a:avLst>
              <a:gd name="adj" fmla="val 17949"/>
            </a:avLst>
          </a:prstGeom>
          <a:noFill/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FF"/>
                </a:solidFill>
              </a:rPr>
              <a:t>Objective 1.2: </a:t>
            </a:r>
          </a:p>
          <a:p>
            <a:pPr marL="1143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FF"/>
                </a:solidFill>
              </a:rPr>
              <a:t>Reduce post-harvest losses and improve shelf live through better pre-harvest, harvest and post-harvest practices</a:t>
            </a:r>
          </a:p>
          <a:p>
            <a:pPr marL="114300" fontAlgn="base">
              <a:spcBef>
                <a:spcPct val="0"/>
              </a:spcBef>
              <a:spcAft>
                <a:spcPct val="0"/>
              </a:spcAft>
            </a:pPr>
            <a:endParaRPr lang="en-US" sz="3200" dirty="0"/>
          </a:p>
          <a:p>
            <a:pPr marL="1143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FF"/>
                </a:solidFill>
              </a:rPr>
              <a:t>Objective 1.3:</a:t>
            </a:r>
          </a:p>
          <a:p>
            <a:pPr marL="1143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FF"/>
                </a:solidFill>
              </a:rPr>
              <a:t>Improve the market value of agricultural produce through value addition thereby increasing household income and nutritional value</a:t>
            </a:r>
          </a:p>
          <a:p>
            <a:pPr marL="114300" fontAlgn="base">
              <a:spcBef>
                <a:spcPct val="0"/>
              </a:spcBef>
              <a:spcAft>
                <a:spcPct val="0"/>
              </a:spcAft>
            </a:pPr>
            <a:endParaRPr lang="en-US" sz="3200" dirty="0"/>
          </a:p>
          <a:p>
            <a:pPr marL="114300" fontAlgn="base">
              <a:spcBef>
                <a:spcPct val="0"/>
              </a:spcBef>
              <a:spcAft>
                <a:spcPct val="0"/>
              </a:spcAft>
            </a:pPr>
            <a:endParaRPr lang="en-US" sz="3200" dirty="0" smtClean="0"/>
          </a:p>
          <a:p>
            <a:pPr marL="914400" lvl="1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1000" dirty="0" smtClean="0"/>
          </a:p>
          <a:p>
            <a:pPr marL="4572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9860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28600" y="1143000"/>
            <a:ext cx="8839200" cy="762000"/>
          </a:xfrm>
        </p:spPr>
        <p:txBody>
          <a:bodyPr/>
          <a:lstStyle/>
          <a:p>
            <a:r>
              <a:rPr lang="en-US" sz="3200" dirty="0" smtClean="0"/>
              <a:t>Theme 2: Resilient smallholder production systems</a:t>
            </a:r>
            <a:endParaRPr lang="en-US" sz="3200" dirty="0"/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28903" y="1905000"/>
            <a:ext cx="9144000" cy="4267200"/>
          </a:xfrm>
          <a:prstGeom prst="bracketPair">
            <a:avLst>
              <a:gd name="adj" fmla="val 17949"/>
            </a:avLst>
          </a:prstGeom>
          <a:noFill/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FF"/>
                </a:solidFill>
              </a:rPr>
              <a:t>Objective 2</a:t>
            </a:r>
          </a:p>
          <a:p>
            <a:pPr marL="1143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FF"/>
                </a:solidFill>
              </a:rPr>
              <a:t>Develop and enhance integrated crop-livestock systems to improve:</a:t>
            </a:r>
          </a:p>
          <a:p>
            <a:pPr marL="914400" lvl="1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dirty="0" smtClean="0"/>
              <a:t>Productivity</a:t>
            </a:r>
          </a:p>
          <a:p>
            <a:pPr marL="914400" lvl="1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dirty="0" smtClean="0"/>
              <a:t>Profitability  </a:t>
            </a:r>
          </a:p>
          <a:p>
            <a:pPr marL="914400" lvl="1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dirty="0" smtClean="0"/>
              <a:t>Reduce risk, and </a:t>
            </a:r>
          </a:p>
          <a:p>
            <a:pPr marL="914400" lvl="1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dirty="0" smtClean="0"/>
              <a:t>Conserve the natural resource base</a:t>
            </a:r>
            <a:endParaRPr lang="en-US" sz="3200" dirty="0" smtClean="0"/>
          </a:p>
          <a:p>
            <a:pPr marL="914400" lvl="1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1000" dirty="0" smtClean="0"/>
          </a:p>
          <a:p>
            <a:pPr marL="4572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2146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 (1)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 (1)</Template>
  <TotalTime>11378</TotalTime>
  <Words>478</Words>
  <Application>Microsoft Office PowerPoint</Application>
  <PresentationFormat>On-screen Show (4:3)</PresentationFormat>
  <Paragraphs>118</Paragraphs>
  <Slides>12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AfricaRISING_presentation_template_Global (1)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Alexander Van Mourik</dc:creator>
  <cp:lastModifiedBy>ALarbi</cp:lastModifiedBy>
  <cp:revision>337</cp:revision>
  <cp:lastPrinted>2011-10-06T11:45:23Z</cp:lastPrinted>
  <dcterms:created xsi:type="dcterms:W3CDTF">2014-02-02T16:03:05Z</dcterms:created>
  <dcterms:modified xsi:type="dcterms:W3CDTF">2016-04-01T11:58:09Z</dcterms:modified>
</cp:coreProperties>
</file>